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erson Lucena" userId="0d5a673828734fef" providerId="LiveId" clId="{328A2CED-D3FE-4825-BAA5-5EAAE5D65BCC}"/>
    <pc:docChg chg="custSel modSld">
      <pc:chgData name="Emerson Lucena" userId="0d5a673828734fef" providerId="LiveId" clId="{328A2CED-D3FE-4825-BAA5-5EAAE5D65BCC}" dt="2023-06-02T15:57:47.160" v="77" actId="20577"/>
      <pc:docMkLst>
        <pc:docMk/>
      </pc:docMkLst>
      <pc:sldChg chg="modSp mod modAnim">
        <pc:chgData name="Emerson Lucena" userId="0d5a673828734fef" providerId="LiveId" clId="{328A2CED-D3FE-4825-BAA5-5EAAE5D65BCC}" dt="2023-06-02T15:57:47.160" v="77" actId="20577"/>
        <pc:sldMkLst>
          <pc:docMk/>
          <pc:sldMk cId="2719863383" sldId="264"/>
        </pc:sldMkLst>
        <pc:spChg chg="mod">
          <ac:chgData name="Emerson Lucena" userId="0d5a673828734fef" providerId="LiveId" clId="{328A2CED-D3FE-4825-BAA5-5EAAE5D65BCC}" dt="2023-06-02T15:57:47.160" v="77" actId="20577"/>
          <ac:spMkLst>
            <pc:docMk/>
            <pc:sldMk cId="2719863383" sldId="264"/>
            <ac:spMk id="3" creationId="{25F802A9-6FFA-D94B-C08E-14E5CB57B0E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297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93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7C6F52A-A82B-47A2-A83A-8C4C91F2D59F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461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831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89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16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286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180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83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1BE4249-C0D0-4B06-8692-E8BB871AF643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34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114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005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BAB8-C71F-6516-7209-DEB87B684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CYCLISTIC BIKE SHARE ANALYSIS</a:t>
            </a:r>
            <a:br>
              <a:rPr lang="en-US" dirty="0"/>
            </a:br>
            <a:r>
              <a:rPr lang="en-US" dirty="0"/>
              <a:t>YEAR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1ED76-3ADA-C830-4AAC-58FE9A7CF5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 Emerson Lucena</a:t>
            </a:r>
          </a:p>
          <a:p>
            <a:r>
              <a:rPr lang="en-US" dirty="0"/>
              <a:t>Last updated: June 3, 2023</a:t>
            </a:r>
          </a:p>
        </p:txBody>
      </p:sp>
    </p:spTree>
    <p:extLst>
      <p:ext uri="{BB962C8B-B14F-4D97-AF65-F5344CB8AC3E}">
        <p14:creationId xmlns:p14="http://schemas.microsoft.com/office/powerpoint/2010/main" val="94157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27B86-D98E-0B81-D234-0B4BC0E3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98CDC-171B-5B78-989E-BEF9436B5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annual members and casual riders use </a:t>
            </a:r>
            <a:r>
              <a:rPr lang="en-US" dirty="0" err="1"/>
              <a:t>Cyclistic</a:t>
            </a:r>
            <a:r>
              <a:rPr lang="en-US" dirty="0"/>
              <a:t> bikes differently?</a:t>
            </a:r>
          </a:p>
          <a:p>
            <a:pPr marL="228600" lvl="1" indent="0">
              <a:buNone/>
            </a:pPr>
            <a:endParaRPr lang="en-US" dirty="0"/>
          </a:p>
          <a:p>
            <a:r>
              <a:rPr lang="en-US" dirty="0"/>
              <a:t>Objective:</a:t>
            </a:r>
          </a:p>
          <a:p>
            <a:pPr lvl="1"/>
            <a:r>
              <a:rPr lang="en-US" dirty="0"/>
              <a:t>Identify the key difference between members and casual riders that can be used for marketing campaigns for casual riders to purchase an annual membership.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303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E7AE-7D19-83E9-B84D-7F89703E8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RIDERS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3B9E-813E-679A-F416-BD07584FD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5,490,243 is the overall count of riders.</a:t>
            </a:r>
          </a:p>
          <a:p>
            <a:r>
              <a:rPr lang="en-US" dirty="0"/>
              <a:t>61% of the total riders are </a:t>
            </a:r>
            <a:r>
              <a:rPr lang="en-US" b="1" dirty="0">
                <a:solidFill>
                  <a:schemeClr val="accent3"/>
                </a:solidFill>
              </a:rPr>
              <a:t>members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E5886-499F-2334-30E6-6F62B6508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7" t="3029" r="1737" b="2136"/>
          <a:stretch/>
        </p:blipFill>
        <p:spPr>
          <a:xfrm>
            <a:off x="6400800" y="2281806"/>
            <a:ext cx="3380763" cy="31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904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4D429-491C-52BE-C218-9ADE07FC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Riders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20896-D5B0-144F-A39E-9497D279D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Casual riders </a:t>
            </a:r>
            <a:r>
              <a:rPr lang="en-US" dirty="0"/>
              <a:t>have more total ride hours than </a:t>
            </a:r>
            <a:r>
              <a:rPr lang="en-US" b="1" dirty="0">
                <a:solidFill>
                  <a:schemeClr val="accent3"/>
                </a:solidFill>
              </a:rPr>
              <a:t>members</a:t>
            </a:r>
          </a:p>
          <a:p>
            <a:pPr marL="0" indent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r>
              <a:rPr lang="en-US" b="1" dirty="0">
                <a:solidFill>
                  <a:schemeClr val="accent5"/>
                </a:solidFill>
              </a:rPr>
              <a:t>Casual riders </a:t>
            </a:r>
            <a:r>
              <a:rPr lang="en-US" dirty="0"/>
              <a:t>also have more average ride time than a </a:t>
            </a:r>
            <a:r>
              <a:rPr lang="en-US" b="1" dirty="0">
                <a:solidFill>
                  <a:schemeClr val="accent3"/>
                </a:solidFill>
              </a:rPr>
              <a:t>members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8073A1-1D2B-95EA-B4AB-74FF34B37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5" t="1459" r="2252" b="3595"/>
          <a:stretch/>
        </p:blipFill>
        <p:spPr>
          <a:xfrm>
            <a:off x="8176539" y="4404846"/>
            <a:ext cx="2623199" cy="22243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DB2424-2194-ED70-9F41-FCA0406E14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" t="2430" r="1886" b="3134"/>
          <a:stretch/>
        </p:blipFill>
        <p:spPr>
          <a:xfrm>
            <a:off x="6852719" y="1948227"/>
            <a:ext cx="2647639" cy="222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161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9141-F94F-B3B4-C487-F70B5DA9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BIKE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837AB-E90D-5BBA-A715-703784A06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Members</a:t>
            </a:r>
            <a:r>
              <a:rPr lang="en-US" dirty="0"/>
              <a:t> equally prefer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classic and electric bikes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Casual riders </a:t>
            </a:r>
            <a:r>
              <a:rPr lang="en-US" dirty="0"/>
              <a:t>prefer to ride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electric bikes more than the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classic bikes.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FD129-CF44-C810-5798-8F96F4B37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" t="2042" r="1522" b="1562"/>
          <a:stretch/>
        </p:blipFill>
        <p:spPr>
          <a:xfrm>
            <a:off x="6903719" y="2279557"/>
            <a:ext cx="3665221" cy="33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789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533E5-C8ED-218F-A323-BC154B7C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Bike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8EB3A-8B40-2E34-F2F8-DCA302DB9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Members</a:t>
            </a:r>
            <a:r>
              <a:rPr lang="en-US" dirty="0"/>
              <a:t> have almost the same average ride time for </a:t>
            </a:r>
            <a:br>
              <a:rPr lang="en-US" dirty="0"/>
            </a:br>
            <a:r>
              <a:rPr lang="en-US" dirty="0"/>
              <a:t>both classic and electric bikes.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Classic bikes have more average ride time than electric bikes</a:t>
            </a:r>
            <a:br>
              <a:rPr lang="en-US" dirty="0"/>
            </a:br>
            <a:r>
              <a:rPr lang="en-US" dirty="0"/>
              <a:t>for </a:t>
            </a:r>
            <a:r>
              <a:rPr lang="en-US" dirty="0">
                <a:solidFill>
                  <a:schemeClr val="accent5"/>
                </a:solidFill>
              </a:rPr>
              <a:t>casual riders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57853-B56A-F5E0-8CDF-0B504F757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" t="1798" r="2249" b="1252"/>
          <a:stretch/>
        </p:blipFill>
        <p:spPr>
          <a:xfrm>
            <a:off x="7018020" y="2240279"/>
            <a:ext cx="3672840" cy="32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186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C96F-269C-5273-8F27-57B94E62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B3FBE-8001-AA64-0F66-8267C0333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40% of the total riders are still not a member.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Casual riders have more ride time than the members.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 members and casual riders </a:t>
            </a:r>
            <a:r>
              <a:rPr lang="en-US" dirty="0"/>
              <a:t>prefer to ride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electric</a:t>
            </a:r>
            <a:r>
              <a:rPr lang="en-US" dirty="0"/>
              <a:t> bikes more than the 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classic</a:t>
            </a:r>
            <a:r>
              <a:rPr lang="en-US" dirty="0"/>
              <a:t> bikes.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214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CD341-C1F2-1837-E478-BE49A2A37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802A9-6FFA-D94B-C08E-14E5CB57B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100" dirty="0"/>
              <a:t>Give 10% off for casual riders when first time purchasing membership fees</a:t>
            </a:r>
            <a:br>
              <a:rPr lang="en-US" sz="2100" dirty="0"/>
            </a:br>
            <a:r>
              <a:rPr lang="en-US" sz="2100" dirty="0"/>
              <a:t>and 5% off for members when renewing their membership.</a:t>
            </a:r>
          </a:p>
          <a:p>
            <a:r>
              <a:rPr lang="en-US" sz="2100" dirty="0"/>
              <a:t>Provide an upgraded model of electric bike that is exclusive for members. </a:t>
            </a:r>
            <a:br>
              <a:rPr lang="en-US" sz="2100" dirty="0"/>
            </a:br>
            <a:r>
              <a:rPr lang="en-US" sz="2100" dirty="0"/>
              <a:t>Give a limited-time free trial for casual riders. </a:t>
            </a:r>
          </a:p>
          <a:p>
            <a:r>
              <a:rPr lang="en-US" sz="2100" dirty="0"/>
              <a:t>Launch an online campaign targeting current and potential new members </a:t>
            </a:r>
            <a:br>
              <a:rPr lang="en-US" sz="2100" dirty="0"/>
            </a:br>
            <a:r>
              <a:rPr lang="en-US" sz="2100" dirty="0"/>
              <a:t>across different social media platforms.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8633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0C3A-2805-1B6D-0FD3-D8BD3C8A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pic>
        <p:nvPicPr>
          <p:cNvPr id="4" name="vecteezy_the-man-riding-bicycle-on-the-lake_2382912">
            <a:hlinkClick r:id="" action="ppaction://media"/>
            <a:extLst>
              <a:ext uri="{FF2B5EF4-FFF2-40B4-BE49-F238E27FC236}">
                <a16:creationId xmlns:a16="http://schemas.microsoft.com/office/drawing/2014/main" id="{BB32801E-9F47-C9C7-F5EC-06C5A0F4C1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5750" y="2181225"/>
            <a:ext cx="6538913" cy="3678238"/>
          </a:xfrm>
        </p:spPr>
      </p:pic>
    </p:spTree>
    <p:extLst>
      <p:ext uri="{BB962C8B-B14F-4D97-AF65-F5344CB8AC3E}">
        <p14:creationId xmlns:p14="http://schemas.microsoft.com/office/powerpoint/2010/main" val="35193433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240</TotalTime>
  <Words>269</Words>
  <Application>Microsoft Office PowerPoint</Application>
  <PresentationFormat>Widescreen</PresentationFormat>
  <Paragraphs>48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Gill Sans MT</vt:lpstr>
      <vt:lpstr>Wingdings 2</vt:lpstr>
      <vt:lpstr>Dividend</vt:lpstr>
      <vt:lpstr>CYCLISTIC BIKE SHARE ANALYSIS YEAR 2022</vt:lpstr>
      <vt:lpstr>BUSINESS TASK</vt:lpstr>
      <vt:lpstr>RIDERS COUNT</vt:lpstr>
      <vt:lpstr>Riders time</vt:lpstr>
      <vt:lpstr>BIKE type</vt:lpstr>
      <vt:lpstr>Bike type</vt:lpstr>
      <vt:lpstr>conclusion</vt:lpstr>
      <vt:lpstr>RECOMMENDATIONs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CYCLISTIC BIKE SHARE ANALYSIS YEAR 2022</dc:title>
  <dc:creator>Emerson Lucena</dc:creator>
  <cp:lastModifiedBy>Emerson Lucena</cp:lastModifiedBy>
  <cp:revision>2</cp:revision>
  <dcterms:created xsi:type="dcterms:W3CDTF">2023-06-02T12:21:43Z</dcterms:created>
  <dcterms:modified xsi:type="dcterms:W3CDTF">2023-07-25T16:27:10Z</dcterms:modified>
</cp:coreProperties>
</file>